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7"/>
  </p:notesMasterIdLst>
  <p:sldIdLst>
    <p:sldId id="392" r:id="rId5"/>
    <p:sldId id="283" r:id="rId6"/>
    <p:sldId id="321" r:id="rId7"/>
    <p:sldId id="381" r:id="rId8"/>
    <p:sldId id="324" r:id="rId9"/>
    <p:sldId id="389" r:id="rId10"/>
    <p:sldId id="361" r:id="rId11"/>
    <p:sldId id="382" r:id="rId12"/>
    <p:sldId id="322" r:id="rId13"/>
    <p:sldId id="399" r:id="rId14"/>
    <p:sldId id="391" r:id="rId15"/>
    <p:sldId id="387" r:id="rId16"/>
    <p:sldId id="384" r:id="rId17"/>
    <p:sldId id="297" r:id="rId18"/>
    <p:sldId id="390" r:id="rId19"/>
    <p:sldId id="339" r:id="rId20"/>
    <p:sldId id="386" r:id="rId21"/>
    <p:sldId id="415" r:id="rId22"/>
    <p:sldId id="401" r:id="rId23"/>
    <p:sldId id="388" r:id="rId24"/>
    <p:sldId id="402" r:id="rId25"/>
    <p:sldId id="403" r:id="rId26"/>
    <p:sldId id="416" r:id="rId27"/>
    <p:sldId id="375" r:id="rId28"/>
    <p:sldId id="404" r:id="rId29"/>
    <p:sldId id="365" r:id="rId30"/>
    <p:sldId id="354" r:id="rId31"/>
    <p:sldId id="355" r:id="rId32"/>
    <p:sldId id="356" r:id="rId33"/>
    <p:sldId id="357" r:id="rId34"/>
    <p:sldId id="358" r:id="rId35"/>
    <p:sldId id="359" r:id="rId36"/>
    <p:sldId id="406" r:id="rId37"/>
    <p:sldId id="407" r:id="rId38"/>
    <p:sldId id="408" r:id="rId39"/>
    <p:sldId id="409" r:id="rId40"/>
    <p:sldId id="410" r:id="rId41"/>
    <p:sldId id="405" r:id="rId42"/>
    <p:sldId id="411" r:id="rId43"/>
    <p:sldId id="372" r:id="rId44"/>
    <p:sldId id="318" r:id="rId45"/>
    <p:sldId id="371" r:id="rId46"/>
    <p:sldId id="346" r:id="rId47"/>
    <p:sldId id="347" r:id="rId48"/>
    <p:sldId id="348" r:id="rId49"/>
    <p:sldId id="349" r:id="rId50"/>
    <p:sldId id="362" r:id="rId51"/>
    <p:sldId id="376" r:id="rId52"/>
    <p:sldId id="363" r:id="rId53"/>
    <p:sldId id="412" r:id="rId54"/>
    <p:sldId id="413" r:id="rId55"/>
    <p:sldId id="393" r:id="rId56"/>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73878" autoAdjust="0"/>
  </p:normalViewPr>
  <p:slideViewPr>
    <p:cSldViewPr>
      <p:cViewPr varScale="1">
        <p:scale>
          <a:sx n="93" d="100"/>
          <a:sy n="93" d="100"/>
        </p:scale>
        <p:origin x="2928" y="192"/>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16</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18</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21</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25</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37</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50</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28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28 August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28 August 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468630" y="365126"/>
            <a:ext cx="8200415" cy="935674"/>
          </a:xfrm>
        </p:spPr>
        <p:txBody>
          <a:bodyPr>
            <a:normAutofit/>
          </a:bodyPr>
          <a:lstStyle>
            <a:lvl1pPr>
              <a:defRPr sz="2100">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468630" y="1335088"/>
            <a:ext cx="8200415" cy="4351338"/>
          </a:xfrm>
        </p:spPr>
        <p:txBody>
          <a:bodyPr>
            <a:normAutofit/>
          </a:bodyPr>
          <a:lstStyle>
            <a:lvl1pPr>
              <a:defRPr sz="165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308610" y="365127"/>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5313" y="6312024"/>
            <a:ext cx="2033132" cy="161801"/>
          </a:xfrm>
          <a:prstGeom prst="rect">
            <a:avLst/>
          </a:prstGeom>
        </p:spPr>
      </p:pic>
      <p:sp>
        <p:nvSpPr>
          <p:cNvPr id="18" name="Date Placeholder 3">
            <a:extLst>
              <a:ext uri="{FF2B5EF4-FFF2-40B4-BE49-F238E27FC236}">
                <a16:creationId xmlns:a16="http://schemas.microsoft.com/office/drawing/2014/main" id="{A90A7C50-C026-4BB0-94DA-6B0462D49970}"/>
              </a:ext>
            </a:extLst>
          </p:cNvPr>
          <p:cNvSpPr>
            <a:spLocks noGrp="1"/>
          </p:cNvSpPr>
          <p:nvPr>
            <p:ph type="dt" sz="half" idx="2"/>
          </p:nvPr>
        </p:nvSpPr>
        <p:spPr>
          <a:xfrm>
            <a:off x="8017934" y="6583680"/>
            <a:ext cx="843663" cy="274320"/>
          </a:xfrm>
          <a:prstGeom prst="rect">
            <a:avLst/>
          </a:prstGeom>
        </p:spPr>
        <p:txBody>
          <a:bodyPr vert="horz" lIns="91440" tIns="45720" rIns="91440" bIns="45720" rtlCol="0" anchor="ctr"/>
          <a:lstStyle>
            <a:lvl1pPr algn="r">
              <a:defRPr sz="825">
                <a:solidFill>
                  <a:schemeClr val="tx1">
                    <a:lumMod val="75000"/>
                  </a:schemeClr>
                </a:solidFill>
                <a:latin typeface="+mn-lt"/>
              </a:defRPr>
            </a:lvl1pPr>
          </a:lstStyle>
          <a:p>
            <a:fld id="{1E0586F0-0EB4-B245-A3DD-A6B02DB49A66}" type="datetime1">
              <a:rPr lang="en-US" smtClean="0"/>
              <a:t>8/28/20</a:t>
            </a:fld>
            <a:endParaRPr lang="en-US" dirty="0"/>
          </a:p>
        </p:txBody>
      </p:sp>
      <p:sp>
        <p:nvSpPr>
          <p:cNvPr id="19" name="Footer Placeholder 4">
            <a:extLst>
              <a:ext uri="{FF2B5EF4-FFF2-40B4-BE49-F238E27FC236}">
                <a16:creationId xmlns:a16="http://schemas.microsoft.com/office/drawing/2014/main" id="{3D37AB6C-45F7-434D-B632-29E3ABFD37EF}"/>
              </a:ext>
            </a:extLst>
          </p:cNvPr>
          <p:cNvSpPr>
            <a:spLocks noGrp="1"/>
          </p:cNvSpPr>
          <p:nvPr>
            <p:ph type="ftr" sz="quarter" idx="3"/>
          </p:nvPr>
        </p:nvSpPr>
        <p:spPr>
          <a:xfrm>
            <a:off x="455537" y="6583680"/>
            <a:ext cx="2526508" cy="274320"/>
          </a:xfrm>
          <a:prstGeom prst="rect">
            <a:avLst/>
          </a:prstGeom>
        </p:spPr>
        <p:txBody>
          <a:bodyPr vert="horz" lIns="91440" tIns="45720" rIns="91440" bIns="45720" rtlCol="0" anchor="ctr"/>
          <a:lstStyle>
            <a:lvl1pPr algn="l">
              <a:defRPr sz="825">
                <a:solidFill>
                  <a:schemeClr val="tx1">
                    <a:lumMod val="75000"/>
                  </a:schemeClr>
                </a:solidFill>
                <a:latin typeface="+mn-lt"/>
              </a:defRPr>
            </a:lvl1pPr>
          </a:lstStyle>
          <a:p>
            <a:r>
              <a:rPr lang="en-US"/>
              <a:t>The Linux Foundation - Board Confidential</a:t>
            </a:r>
            <a:endParaRPr lang="en-US" dirty="0"/>
          </a:p>
        </p:txBody>
      </p:sp>
      <p:sp>
        <p:nvSpPr>
          <p:cNvPr id="20" name="Slide Number Placeholder 5">
            <a:extLst>
              <a:ext uri="{FF2B5EF4-FFF2-40B4-BE49-F238E27FC236}">
                <a16:creationId xmlns:a16="http://schemas.microsoft.com/office/drawing/2014/main" id="{BF3C40A9-69A5-4C1C-95D0-1E8277E7F7D5}"/>
              </a:ext>
            </a:extLst>
          </p:cNvPr>
          <p:cNvSpPr>
            <a:spLocks noGrp="1"/>
          </p:cNvSpPr>
          <p:nvPr>
            <p:ph type="sldNum" sz="quarter" idx="4"/>
          </p:nvPr>
        </p:nvSpPr>
        <p:spPr>
          <a:xfrm>
            <a:off x="8868255" y="6583680"/>
            <a:ext cx="275746" cy="274320"/>
          </a:xfrm>
          <a:prstGeom prst="rect">
            <a:avLst/>
          </a:prstGeom>
          <a:noFill/>
        </p:spPr>
        <p:txBody>
          <a:bodyPr vert="horz" lIns="91440" tIns="45720" rIns="91440" bIns="45720" rtlCol="0" anchor="ctr"/>
          <a:lstStyle>
            <a:lvl1pPr algn="r">
              <a:defRPr sz="825">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16164255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28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28 August 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28 August 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28 August 2020</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Core Infrastructure Initiative (CII)</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dirty="0"/>
              <a:t>2020-08-28</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8" name="Picture 7" descr="Logo for the CII best practices badge project">
            <a:extLst>
              <a:ext uri="{FF2B5EF4-FFF2-40B4-BE49-F238E27FC236}">
                <a16:creationId xmlns:a16="http://schemas.microsoft.com/office/drawing/2014/main" id="{12247304-DD68-9648-9DFA-05E03D33A532}"/>
              </a:ext>
            </a:extLst>
          </p:cNvPr>
          <p:cNvPicPr>
            <a:picLocks noChangeAspect="1"/>
          </p:cNvPicPr>
          <p:nvPr/>
        </p:nvPicPr>
        <p:blipFill>
          <a:blip r:embed="rId3"/>
          <a:stretch>
            <a:fillRect/>
          </a:stretch>
        </p:blipFill>
        <p:spPr>
          <a:xfrm>
            <a:off x="4724400" y="1484754"/>
            <a:ext cx="1311442" cy="1279231"/>
          </a:xfrm>
          <a:prstGeom prst="rect">
            <a:avLst/>
          </a:prstGeom>
        </p:spPr>
      </p:pic>
      <p:sp>
        <p:nvSpPr>
          <p:cNvPr id="2" name="Rectangle 1">
            <a:extLst>
              <a:ext uri="{FF2B5EF4-FFF2-40B4-BE49-F238E27FC236}">
                <a16:creationId xmlns:a16="http://schemas.microsoft.com/office/drawing/2014/main" id="{1CC95B0B-19A5-FF44-971F-AA922FCCB65B}"/>
              </a:ext>
            </a:extLst>
          </p:cNvPr>
          <p:cNvSpPr/>
          <p:nvPr/>
        </p:nvSpPr>
        <p:spPr>
          <a:xfrm>
            <a:off x="2286000" y="2459504"/>
            <a:ext cx="4572000" cy="1938992"/>
          </a:xfrm>
          <a:prstGeom prst="rect">
            <a:avLst/>
          </a:prstGeom>
        </p:spPr>
        <p:txBody>
          <a:bodyPr>
            <a:spAutoFit/>
          </a:bodyPr>
          <a:lstStyle/>
          <a:p>
            <a:r>
              <a:rPr lang="en-US" dirty="0">
                <a:latin typeface="Arial" panose="020B0604020202020204" pitchFamily="34" charset="0"/>
              </a:rPr>
              <a:t>https://</a:t>
            </a:r>
          </a:p>
          <a:p>
            <a:r>
              <a:rPr lang="en-US" dirty="0" err="1">
                <a:latin typeface="Arial" panose="020B0604020202020204" pitchFamily="34" charset="0"/>
              </a:rPr>
              <a:t>www.linuxfoundation.org</a:t>
            </a:r>
            <a:endParaRPr lang="en-US" dirty="0">
              <a:latin typeface="Arial" panose="020B0604020202020204" pitchFamily="34" charset="0"/>
            </a:endParaRPr>
          </a:p>
          <a:p>
            <a:r>
              <a:rPr lang="en-US" dirty="0">
                <a:latin typeface="Arial" panose="020B0604020202020204" pitchFamily="34" charset="0"/>
              </a:rPr>
              <a:t>/antitrust</a:t>
            </a:r>
          </a:p>
          <a:p>
            <a:r>
              <a:rPr lang="en-US" dirty="0">
                <a:latin typeface="Arial" panose="020B0604020202020204" pitchFamily="34" charset="0"/>
              </a:rPr>
              <a:t>-</a:t>
            </a:r>
          </a:p>
          <a:p>
            <a:r>
              <a:rPr lang="en-US" dirty="0">
                <a:latin typeface="Arial" panose="020B0604020202020204" pitchFamily="34" charset="0"/>
              </a:rPr>
              <a:t>policy/</a:t>
            </a:r>
            <a:endParaRPr lang="en-US" b="0" i="0" u="none" strike="noStrike" dirty="0">
              <a:effectLst/>
              <a:latin typeface="Arial" panose="020B0604020202020204" pitchFamily="34" charset="0"/>
            </a:endParaRPr>
          </a:p>
        </p:txBody>
      </p:sp>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r>
              <a:rPr lang="en-US" dirty="0"/>
              <a:t>NEVER requires proprietary software or service</a:t>
            </a:r>
          </a:p>
          <a:p>
            <a:pPr lvl="1"/>
            <a:r>
              <a:rPr lang="en-US" dirty="0"/>
              <a:t>You </a:t>
            </a:r>
            <a:r>
              <a:rPr lang="en-US" i="1" dirty="0"/>
              <a:t>may</a:t>
            </a:r>
            <a:r>
              <a:rPr lang="en-US" dirty="0"/>
              <a:t> use or depend on it</a:t>
            </a:r>
          </a:p>
          <a:p>
            <a:r>
              <a:rPr lang="en-US" dirty="0"/>
              <a:t>Does NOT cost anything</a:t>
            </a:r>
          </a:p>
          <a:p>
            <a:r>
              <a:rPr lang="en-US" dirty="0"/>
              <a:t>Does NOT “take over your project”</a:t>
            </a:r>
          </a:p>
          <a:p>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11</a:t>
            </a:fld>
            <a:endParaRPr lang="en-US"/>
          </a:p>
        </p:txBody>
      </p:sp>
    </p:spTree>
    <p:extLst>
      <p:ext uri="{BB962C8B-B14F-4D97-AF65-F5344CB8AC3E}">
        <p14:creationId xmlns:p14="http://schemas.microsoft.com/office/powerpoint/2010/main" val="223180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12</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13</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14</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15</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16</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17</a:t>
            </a:fld>
            <a:endParaRPr lang="en-US"/>
          </a:p>
        </p:txBody>
      </p:sp>
    </p:spTree>
    <p:extLst>
      <p:ext uri="{BB962C8B-B14F-4D97-AF65-F5344CB8AC3E}">
        <p14:creationId xmlns:p14="http://schemas.microsoft.com/office/powerpoint/2010/main" val="2271709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Projects are increasingly making progress towards gold">
            <a:extLst>
              <a:ext uri="{FF2B5EF4-FFF2-40B4-BE49-F238E27FC236}">
                <a16:creationId xmlns:a16="http://schemas.microsoft.com/office/drawing/2014/main" id="{ABD8DA5B-CB7B-534F-AFD4-EE4F477F8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733800"/>
            <a:ext cx="8915400" cy="2426540"/>
          </a:xfrm>
          <a:prstGeom prst="rect">
            <a:avLst/>
          </a:prstGeom>
        </p:spPr>
      </p:pic>
      <p:pic>
        <p:nvPicPr>
          <p:cNvPr id="15" name="Picture 14" descr="Projects increasingly making progress in silver requirements">
            <a:extLst>
              <a:ext uri="{FF2B5EF4-FFF2-40B4-BE49-F238E27FC236}">
                <a16:creationId xmlns:a16="http://schemas.microsoft.com/office/drawing/2014/main" id="{050EDF06-578A-B348-8E71-5466FB200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905211"/>
            <a:ext cx="8915400" cy="2450677"/>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18</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3775587" y="6248400"/>
            <a:ext cx="4572000" cy="461665"/>
          </a:xfrm>
          <a:prstGeom prst="rect">
            <a:avLst/>
          </a:prstGeom>
        </p:spPr>
        <p:txBody>
          <a:bodyPr>
            <a:spAutoFit/>
          </a:bodyPr>
          <a:lstStyle/>
          <a:p>
            <a:r>
              <a:rPr lang="en-US" sz="1200" dirty="0"/>
              <a:t>Source: https://bestpractices.coreinfrastructure.org/project_stats</a:t>
            </a:r>
          </a:p>
          <a:p>
            <a:r>
              <a:rPr lang="en-US" sz="1200" dirty="0"/>
              <a:t>?type=uncommon as of 2020-07-02</a:t>
            </a:r>
          </a:p>
        </p:txBody>
      </p:sp>
      <p:sp>
        <p:nvSpPr>
          <p:cNvPr id="10" name="TextBox 9"/>
          <p:cNvSpPr txBox="1"/>
          <p:nvPr/>
        </p:nvSpPr>
        <p:spPr>
          <a:xfrm>
            <a:off x="3200234" y="1395317"/>
            <a:ext cx="3904980" cy="707886"/>
          </a:xfrm>
          <a:prstGeom prst="rect">
            <a:avLst/>
          </a:prstGeom>
          <a:noFill/>
        </p:spPr>
        <p:txBody>
          <a:bodyPr wrap="none" rtlCol="0">
            <a:spAutoFit/>
          </a:bodyPr>
          <a:lstStyle/>
          <a:p>
            <a:r>
              <a:rPr lang="en-US" sz="2000" b="1" dirty="0"/>
              <a:t>112 projects are halfway or better,</a:t>
            </a:r>
          </a:p>
          <a:p>
            <a:r>
              <a:rPr lang="en-US" sz="2000" b="1" dirty="0"/>
              <a:t>including 16 projects with silver</a:t>
            </a:r>
          </a:p>
        </p:txBody>
      </p:sp>
      <p:cxnSp>
        <p:nvCxnSpPr>
          <p:cNvPr id="12" name="Straight Arrow Connector 11"/>
          <p:cNvCxnSpPr>
            <a:cxnSpLocks/>
            <a:stCxn id="10" idx="3"/>
          </p:cNvCxnSpPr>
          <p:nvPr/>
        </p:nvCxnSpPr>
        <p:spPr bwMode="auto">
          <a:xfrm flipV="1">
            <a:off x="7105214" y="1600200"/>
            <a:ext cx="1592911" cy="14906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925849" y="4050460"/>
            <a:ext cx="3790911" cy="707886"/>
          </a:xfrm>
          <a:prstGeom prst="rect">
            <a:avLst/>
          </a:prstGeom>
          <a:noFill/>
        </p:spPr>
        <p:txBody>
          <a:bodyPr wrap="none" rtlCol="0">
            <a:spAutoFit/>
          </a:bodyPr>
          <a:lstStyle/>
          <a:p>
            <a:r>
              <a:rPr lang="en-US" sz="2000" b="1" dirty="0"/>
              <a:t>27 projects are halfway or better,</a:t>
            </a:r>
          </a:p>
          <a:p>
            <a:r>
              <a:rPr lang="en-US" sz="2000" b="1" dirty="0"/>
              <a:t>including 6 projects with gold</a:t>
            </a:r>
          </a:p>
        </p:txBody>
      </p:sp>
      <p:cxnSp>
        <p:nvCxnSpPr>
          <p:cNvPr id="14" name="Straight Arrow Connector 13"/>
          <p:cNvCxnSpPr>
            <a:cxnSpLocks/>
            <a:stCxn id="13" idx="3"/>
          </p:cNvCxnSpPr>
          <p:nvPr/>
        </p:nvCxnSpPr>
        <p:spPr bwMode="auto">
          <a:xfrm flipV="1">
            <a:off x="5716760" y="4050460"/>
            <a:ext cx="3046240" cy="35394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934200" y="1905000"/>
            <a:ext cx="1828800" cy="8440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p:cNvCxnSpPr>
          <p:nvPr/>
        </p:nvCxnSpPr>
        <p:spPr bwMode="auto">
          <a:xfrm>
            <a:off x="5943600" y="4724400"/>
            <a:ext cx="2819400" cy="609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Antitrust Policy Notice</a:t>
            </a:r>
          </a:p>
        </p:txBody>
      </p:sp>
      <p:sp>
        <p:nvSpPr>
          <p:cNvPr id="8" name="Content Placeholder 7"/>
          <p:cNvSpPr>
            <a:spLocks noGrp="1"/>
          </p:cNvSpPr>
          <p:nvPr>
            <p:ph idx="1"/>
          </p:nvPr>
        </p:nvSpPr>
        <p:spPr/>
        <p:txBody>
          <a:bodyPr>
            <a:normAutofit/>
          </a:bodyPr>
          <a:lstStyle/>
          <a:p>
            <a:r>
              <a:rPr lang="en-US" sz="18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endParaRPr lang="en-US" sz="1800" dirty="0"/>
          </a:p>
          <a:p>
            <a:r>
              <a:rPr lang="en-US" sz="1800" dirty="0"/>
              <a:t>Examples of types of actions that are prohibited at Linux Foundation meetings and in connection with Linux Foundation activities are described in the Linux Foundation Antitrust Policy available at http://</a:t>
            </a:r>
            <a:r>
              <a:rPr lang="en-US" sz="1800" dirty="0" err="1"/>
              <a:t>www.linuxfoundation.org</a:t>
            </a:r>
            <a:r>
              <a:rPr lang="en-US" sz="1800" dirty="0"/>
              <a:t>/antitrust-policy. If you have questions about these matters, please contact your company counsel, or if you are a member of the Linux Foundation, feel free to contact Andrew </a:t>
            </a:r>
            <a:r>
              <a:rPr lang="en-US" sz="1800" dirty="0" err="1"/>
              <a:t>Updegrove</a:t>
            </a:r>
            <a:r>
              <a:rPr lang="en-US" sz="1800" dirty="0"/>
              <a:t> of the firm of </a:t>
            </a:r>
            <a:r>
              <a:rPr lang="en-US" sz="1800" dirty="0" err="1"/>
              <a:t>Gesmer</a:t>
            </a:r>
            <a:r>
              <a:rPr lang="en-US" sz="1800" dirty="0"/>
              <a:t> </a:t>
            </a:r>
            <a:r>
              <a:rPr lang="en-US" sz="1800" dirty="0" err="1"/>
              <a:t>Updegrove</a:t>
            </a:r>
            <a:r>
              <a:rPr lang="en-US" sz="1800" dirty="0"/>
              <a:t> LLP, which provides legal counsel to the Linux Foundation.</a:t>
            </a:r>
          </a:p>
        </p:txBody>
      </p:sp>
      <p:sp>
        <p:nvSpPr>
          <p:cNvPr id="6" name="Slide Number Placeholder 5">
            <a:extLst>
              <a:ext uri="{FF2B5EF4-FFF2-40B4-BE49-F238E27FC236}">
                <a16:creationId xmlns:a16="http://schemas.microsoft.com/office/drawing/2014/main" id="{D3E18B5E-8431-4D19-AD15-D0DC71833557}"/>
              </a:ext>
            </a:extLst>
          </p:cNvPr>
          <p:cNvSpPr>
            <a:spLocks noGrp="1"/>
          </p:cNvSpPr>
          <p:nvPr>
            <p:ph type="sldNum" sz="quarter" idx="4"/>
          </p:nvPr>
        </p:nvSpPr>
        <p:spPr/>
        <p:txBody>
          <a:bodyPr/>
          <a:lstStyle/>
          <a:p>
            <a:fld id="{AD86CF49-6971-4508-8862-A2909EA0DB5B}" type="slidenum">
              <a:rPr lang="en-US" smtClean="0"/>
              <a:pPr/>
              <a:t>1</a:t>
            </a:fld>
            <a:endParaRPr lang="en-US" dirty="0"/>
          </a:p>
        </p:txBody>
      </p:sp>
    </p:spTree>
    <p:extLst>
      <p:ext uri="{BB962C8B-B14F-4D97-AF65-F5344CB8AC3E}">
        <p14:creationId xmlns:p14="http://schemas.microsoft.com/office/powerpoint/2010/main" val="4195232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19</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spTree>
    <p:extLst>
      <p:ext uri="{BB962C8B-B14F-4D97-AF65-F5344CB8AC3E}">
        <p14:creationId xmlns:p14="http://schemas.microsoft.com/office/powerpoint/2010/main" val="52966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21</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22</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23</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spTree>
    <p:extLst>
      <p:ext uri="{BB962C8B-B14F-4D97-AF65-F5344CB8AC3E}">
        <p14:creationId xmlns:p14="http://schemas.microsoft.com/office/powerpoint/2010/main" val="126377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33</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34</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36</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37</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a:bodyPr>
          <a:lstStyle/>
          <a:p>
            <a:r>
              <a:rPr lang="en-US" sz="2800" dirty="0"/>
              <a:t>It is </a:t>
            </a:r>
            <a:r>
              <a:rPr lang="en-US" sz="2800" i="1" dirty="0"/>
              <a:t>not</a:t>
            </a:r>
            <a:r>
              <a:rPr lang="en-US" sz="2800" dirty="0"/>
              <a:t> true that “all OSS is insecure” … or that “all OSS is secure”</a:t>
            </a:r>
          </a:p>
          <a:p>
            <a:r>
              <a:rPr lang="en-US" sz="2800" dirty="0"/>
              <a:t>It is not true that “all OSS is poor quality” … or that “all OSS has excellent quality”</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39</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24600" y="3048000"/>
            <a:ext cx="2302217" cy="1569660"/>
          </a:xfrm>
          <a:prstGeom prst="rect">
            <a:avLst/>
          </a:prstGeom>
          <a:noFill/>
        </p:spPr>
        <p:txBody>
          <a:bodyPr wrap="square" rtlCol="0">
            <a:spAutoFit/>
          </a:bodyPr>
          <a:lstStyle/>
          <a:p>
            <a:r>
              <a:rPr lang="en-US" dirty="0"/>
              <a:t>Our sincere thanks to all</a:t>
            </a:r>
          </a:p>
          <a:p>
            <a:r>
              <a:rPr lang="en-US" dirty="0"/>
              <a:t>the hard-working translators!!</a:t>
            </a:r>
          </a:p>
        </p:txBody>
      </p:sp>
    </p:spTree>
    <p:extLst>
      <p:ext uri="{BB962C8B-B14F-4D97-AF65-F5344CB8AC3E}">
        <p14:creationId xmlns:p14="http://schemas.microsoft.com/office/powerpoint/2010/main" val="271569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40</a:t>
            </a:fld>
            <a:endParaRPr lang="en-US"/>
          </a:p>
        </p:txBody>
      </p:sp>
    </p:spTree>
    <p:extLst>
      <p:ext uri="{BB962C8B-B14F-4D97-AF65-F5344CB8AC3E}">
        <p14:creationId xmlns:p14="http://schemas.microsoft.com/office/powerpoint/2010/main" val="265365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41</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42</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Tree>
    <p:extLst>
      <p:ext uri="{BB962C8B-B14F-4D97-AF65-F5344CB8AC3E}">
        <p14:creationId xmlns:p14="http://schemas.microsoft.com/office/powerpoint/2010/main" val="361960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4091689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45</a:t>
            </a:fld>
            <a:endParaRPr lang="en-US"/>
          </a:p>
        </p:txBody>
      </p:sp>
    </p:spTree>
    <p:extLst>
      <p:ext uri="{BB962C8B-B14F-4D97-AF65-F5344CB8AC3E}">
        <p14:creationId xmlns:p14="http://schemas.microsoft.com/office/powerpoint/2010/main" val="392025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46</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48</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CII* Best Practices Badge</a:t>
            </a:r>
          </a:p>
        </p:txBody>
      </p:sp>
      <p:sp>
        <p:nvSpPr>
          <p:cNvPr id="3" name="Content Placeholder 2"/>
          <p:cNvSpPr>
            <a:spLocks noGrp="1"/>
          </p:cNvSpPr>
          <p:nvPr>
            <p:ph idx="1"/>
          </p:nvPr>
        </p:nvSpPr>
        <p:spPr>
          <a:xfrm>
            <a:off x="328613" y="1143000"/>
            <a:ext cx="8208962" cy="5334000"/>
          </a:xfrm>
        </p:spPr>
        <p:txBody>
          <a:bodyPr>
            <a:normAutofit/>
          </a:bodyPr>
          <a:lstStyle/>
          <a:p>
            <a:r>
              <a:rPr lang="en-US" sz="2800" dirty="0"/>
              <a:t>Identified best practices for OSS projects</a:t>
            </a:r>
          </a:p>
          <a:p>
            <a:pPr lvl="1"/>
            <a:r>
              <a:rPr lang="en-US" sz="2400" dirty="0"/>
              <a:t>For </a:t>
            </a:r>
            <a:r>
              <a:rPr lang="en-US" sz="2400" i="1" dirty="0"/>
              <a:t>production</a:t>
            </a:r>
            <a:r>
              <a:rPr lang="en-US" sz="2400" dirty="0"/>
              <a:t> of OSS**</a:t>
            </a:r>
          </a:p>
          <a:p>
            <a:pPr lvl="1"/>
            <a:r>
              <a:rPr lang="en-US" sz="2400" dirty="0"/>
              <a:t>Based on practices of well-run OSS projects</a:t>
            </a:r>
          </a:p>
          <a:p>
            <a:pPr lvl="1"/>
            <a:r>
              <a:rPr lang="en-US" sz="2400" dirty="0"/>
              <a:t>Increase likelihood of better quality &amp; security</a:t>
            </a:r>
          </a:p>
          <a:p>
            <a:pPr lvl="1"/>
            <a:r>
              <a:rPr lang="en-US" sz="2400" dirty="0"/>
              <a:t>Criteria designed for </a:t>
            </a:r>
            <a:r>
              <a:rPr lang="en-US" sz="2400" i="1" dirty="0"/>
              <a:t>any</a:t>
            </a:r>
            <a:r>
              <a:rPr lang="en-US" sz="2400" dirty="0"/>
              <a:t> OSS project</a:t>
            </a:r>
          </a:p>
          <a:p>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49</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50</a:t>
            </a:fld>
            <a:endParaRPr lang="en-US"/>
          </a:p>
        </p:txBody>
      </p:sp>
    </p:spTree>
    <p:extLst>
      <p:ext uri="{BB962C8B-B14F-4D97-AF65-F5344CB8AC3E}">
        <p14:creationId xmlns:p14="http://schemas.microsoft.com/office/powerpoint/2010/main" val="1035961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51</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created &amp; runs the Badging Project?</a:t>
            </a:r>
          </a:p>
        </p:txBody>
      </p:sp>
      <p:sp>
        <p:nvSpPr>
          <p:cNvPr id="3" name="Content Placeholder 2"/>
          <p:cNvSpPr>
            <a:spLocks noGrp="1"/>
          </p:cNvSpPr>
          <p:nvPr>
            <p:ph idx="1"/>
          </p:nvPr>
        </p:nvSpPr>
        <p:spPr/>
        <p:txBody>
          <a:bodyPr>
            <a:normAutofit fontScale="85000" lnSpcReduction="1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r>
              <a:rPr lang="en-US" dirty="0"/>
              <a:t>Core Infrastructure Initiative (CII) organized by LF</a:t>
            </a:r>
          </a:p>
          <a:p>
            <a:pPr lvl="1"/>
            <a:r>
              <a:rPr lang="en-US" dirty="0"/>
              <a:t>“to fund and support critical elements of the global information infrastructure”</a:t>
            </a:r>
          </a:p>
          <a:p>
            <a:r>
              <a:rPr lang="en-US" dirty="0"/>
              <a:t>Badging project is an OSS project created by CII</a:t>
            </a:r>
          </a:p>
          <a:p>
            <a:pPr lvl="1"/>
            <a:r>
              <a:rPr lang="en-US" dirty="0"/>
              <a:t>Yes, we earn our own badge </a:t>
            </a:r>
            <a:r>
              <a:rPr lang="en-US" dirty="0">
                <a:sym typeface="Wingdings" panose="05000000000000000000" pitchFamily="2" charset="2"/>
              </a:rPr>
              <a:t></a:t>
            </a:r>
            <a:endParaRPr lang="en-US" dirty="0"/>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5</a:t>
            </a:fld>
            <a:endParaRPr lang="en-US"/>
          </a:p>
        </p:txBody>
      </p:sp>
    </p:spTree>
    <p:extLst>
      <p:ext uri="{BB962C8B-B14F-4D97-AF65-F5344CB8AC3E}">
        <p14:creationId xmlns:p14="http://schemas.microsoft.com/office/powerpoint/2010/main" val="219189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6</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https://bestpractices.coreinfrastructure.org/</a:t>
            </a:r>
          </a:p>
        </p:txBody>
      </p:sp>
      <p:pic>
        <p:nvPicPr>
          <p:cNvPr id="1026" name="Picture 2" descr="Screenshot of CII Best Practices badge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00" y="914400"/>
            <a:ext cx="82296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7</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here are increasingly many projects with non-trivial progress">
            <a:extLst>
              <a:ext uri="{FF2B5EF4-FFF2-40B4-BE49-F238E27FC236}">
                <a16:creationId xmlns:a16="http://schemas.microsoft.com/office/drawing/2014/main" id="{C49CC175-E37C-A243-B931-55E1D01A0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3" y="3968582"/>
            <a:ext cx="8871155" cy="2432218"/>
          </a:xfrm>
          <a:prstGeom prst="rect">
            <a:avLst/>
          </a:prstGeom>
        </p:spPr>
      </p:pic>
      <p:pic>
        <p:nvPicPr>
          <p:cNvPr id="19" name="Picture 18" descr="Participating projects have steadily grown to over 3,000.">
            <a:extLst>
              <a:ext uri="{FF2B5EF4-FFF2-40B4-BE49-F238E27FC236}">
                <a16:creationId xmlns:a16="http://schemas.microsoft.com/office/drawing/2014/main" id="{ED07F2F9-2328-0146-8C0F-3CA719615D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432259"/>
            <a:ext cx="8871155" cy="2301541"/>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7" name="TextBox 6"/>
          <p:cNvSpPr txBox="1"/>
          <p:nvPr/>
        </p:nvSpPr>
        <p:spPr>
          <a:xfrm>
            <a:off x="4114800" y="6324600"/>
            <a:ext cx="4123693" cy="461665"/>
          </a:xfrm>
          <a:prstGeom prst="rect">
            <a:avLst/>
          </a:prstGeom>
          <a:noFill/>
        </p:spPr>
        <p:txBody>
          <a:bodyPr wrap="none" rtlCol="0">
            <a:spAutoFit/>
          </a:bodyPr>
          <a:lstStyle/>
          <a:p>
            <a:r>
              <a:rPr lang="en-US" sz="1200" dirty="0"/>
              <a:t>Source: https://bestpractices.coreinfrastructure.org/project_stats</a:t>
            </a:r>
          </a:p>
          <a:p>
            <a:r>
              <a:rPr lang="en-US" sz="1200" dirty="0"/>
              <a:t>as of 2020-07-02</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728796"/>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733800" y="990600"/>
            <a:ext cx="5376665" cy="523220"/>
          </a:xfrm>
          <a:prstGeom prst="rect">
            <a:avLst/>
          </a:prstGeom>
          <a:noFill/>
        </p:spPr>
        <p:txBody>
          <a:bodyPr wrap="none" rtlCol="0">
            <a:spAutoFit/>
          </a:bodyPr>
          <a:lstStyle/>
          <a:p>
            <a:r>
              <a:rPr lang="en-US" sz="2800" b="1" dirty="0"/>
              <a:t>Over 3,200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6199776" y="4142358"/>
            <a:ext cx="2071401" cy="523220"/>
          </a:xfrm>
          <a:prstGeom prst="rect">
            <a:avLst/>
          </a:prstGeom>
          <a:noFill/>
        </p:spPr>
        <p:txBody>
          <a:bodyPr wrap="none" rtlCol="0">
            <a:spAutoFit/>
          </a:bodyPr>
          <a:lstStyle/>
          <a:p>
            <a:r>
              <a:rPr lang="en-US" sz="2800" b="1" dirty="0"/>
              <a:t>450 passing!</a:t>
            </a:r>
          </a:p>
        </p:txBody>
      </p:sp>
      <p:cxnSp>
        <p:nvCxnSpPr>
          <p:cNvPr id="15" name="Straight Arrow Connector 14"/>
          <p:cNvCxnSpPr>
            <a:stCxn id="18" idx="2"/>
          </p:cNvCxnSpPr>
          <p:nvPr/>
        </p:nvCxnSpPr>
        <p:spPr bwMode="auto">
          <a:xfrm>
            <a:off x="7235477" y="4665578"/>
            <a:ext cx="1735127" cy="8970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3" y="1513820"/>
            <a:ext cx="2375781" cy="3077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83383" y="2398212"/>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stCxn id="20" idx="1"/>
          </p:cNvCxnSpPr>
          <p:nvPr/>
        </p:nvCxnSpPr>
        <p:spPr bwMode="auto">
          <a:xfrm flipH="1">
            <a:off x="533400" y="2582878"/>
            <a:ext cx="949983" cy="6842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4A6E26-BB02-409A-A291-A1F8EAD520D8}">
  <ds:schemaRefs>
    <ds:schemaRef ds:uri="http://schemas.microsoft.com/sharepoint/v3/contenttype/forms"/>
  </ds:schemaRefs>
</ds:datastoreItem>
</file>

<file path=customXml/itemProps2.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customXml/itemProps3.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3509</TotalTime>
  <Words>7951</Words>
  <Application>Microsoft Macintosh PowerPoint</Application>
  <PresentationFormat>On-screen Show (4:3)</PresentationFormat>
  <Paragraphs>652</Paragraphs>
  <Slides>52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Myriad Pro Light</vt:lpstr>
      <vt:lpstr>Times New Roman</vt:lpstr>
      <vt:lpstr>Wingdings</vt:lpstr>
      <vt:lpstr>Office Theme</vt:lpstr>
      <vt:lpstr>An Introduction to the Core Infrastructure Initiative (CII) Best Practices Badge</vt:lpstr>
      <vt:lpstr>Antitrust Policy Notice</vt:lpstr>
      <vt:lpstr>Heartbleed</vt:lpstr>
      <vt:lpstr>OSS project practices matter!</vt:lpstr>
      <vt:lpstr>CII* Best Practices Badge</vt:lpstr>
      <vt:lpstr>Who created &amp;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impacts of CII badge process</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346</cp:revision>
  <cp:lastPrinted>1601-01-01T00:00:00Z</cp:lastPrinted>
  <dcterms:created xsi:type="dcterms:W3CDTF">2003-11-02T17:16:45Z</dcterms:created>
  <dcterms:modified xsi:type="dcterms:W3CDTF">2020-08-28T19:04:28Z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